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73" r:id="rId4"/>
    <p:sldId id="274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58" r:id="rId15"/>
    <p:sldId id="271" r:id="rId16"/>
    <p:sldId id="272" r:id="rId17"/>
    <p:sldId id="259" r:id="rId18"/>
    <p:sldId id="270" r:id="rId19"/>
    <p:sldId id="260" r:id="rId20"/>
    <p:sldId id="267" r:id="rId21"/>
    <p:sldId id="261" r:id="rId22"/>
    <p:sldId id="268" r:id="rId23"/>
    <p:sldId id="269" r:id="rId24"/>
    <p:sldId id="262" r:id="rId25"/>
    <p:sldId id="275" r:id="rId26"/>
    <p:sldId id="276" r:id="rId27"/>
    <p:sldId id="278" r:id="rId28"/>
    <p:sldId id="263" r:id="rId29"/>
    <p:sldId id="264" r:id="rId30"/>
    <p:sldId id="279" r:id="rId31"/>
    <p:sldId id="280" r:id="rId32"/>
    <p:sldId id="265" r:id="rId33"/>
    <p:sldId id="281" r:id="rId34"/>
    <p:sldId id="266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8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440E5-9495-422C-911C-0052C447151F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2CFB-2E65-4BEB-8FCA-C1E26D31A3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440E5-9495-422C-911C-0052C447151F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2CFB-2E65-4BEB-8FCA-C1E26D31A3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440E5-9495-422C-911C-0052C447151F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2CFB-2E65-4BEB-8FCA-C1E26D31A3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440E5-9495-422C-911C-0052C447151F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2CFB-2E65-4BEB-8FCA-C1E26D31A3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440E5-9495-422C-911C-0052C447151F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2CFB-2E65-4BEB-8FCA-C1E26D31A3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440E5-9495-422C-911C-0052C447151F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2CFB-2E65-4BEB-8FCA-C1E26D31A3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440E5-9495-422C-911C-0052C447151F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2CFB-2E65-4BEB-8FCA-C1E26D31A3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440E5-9495-422C-911C-0052C447151F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2CFB-2E65-4BEB-8FCA-C1E26D31A3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440E5-9495-422C-911C-0052C447151F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2CFB-2E65-4BEB-8FCA-C1E26D31A3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440E5-9495-422C-911C-0052C447151F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2CFB-2E65-4BEB-8FCA-C1E26D31A3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440E5-9495-422C-911C-0052C447151F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B2CFB-2E65-4BEB-8FCA-C1E26D31A3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440E5-9495-422C-911C-0052C447151F}" type="datetimeFigureOut">
              <a:rPr lang="en-US" smtClean="0"/>
              <a:pPr/>
              <a:t>2/3/2013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B2CFB-2E65-4BEB-8FCA-C1E26D31A3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087" y="2060848"/>
            <a:ext cx="7772400" cy="2999529"/>
          </a:xfrm>
        </p:spPr>
        <p:txBody>
          <a:bodyPr>
            <a:normAutofit/>
          </a:bodyPr>
          <a:lstStyle/>
          <a:p>
            <a:r>
              <a:rPr lang="hr-HR" b="1" dirty="0" smtClean="0"/>
              <a:t>DNEVNIK RADA ŠKOLSKE ZADRUGE MATO LOVRAK  ZA 2011./2012. GODINU</a:t>
            </a:r>
            <a:endParaRPr lang="en-US" b="1" dirty="0"/>
          </a:p>
        </p:txBody>
      </p:sp>
      <p:pic>
        <p:nvPicPr>
          <p:cNvPr id="3" name="Picture 2" descr="E:\GIMP-OŠ Mate WEB\OŠ Mate-WEB\slike\slike modula\zadruga\grb zadruge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0152" y="116632"/>
            <a:ext cx="2188269" cy="216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:\GIMP-OŠ Mate WEB\OŠ Mate-WEB\slike\slike modula\zadruga\zadruga mato lovra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5157192"/>
            <a:ext cx="539925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124744"/>
            <a:ext cx="4040188" cy="857256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hr-HR" dirty="0" smtClean="0"/>
              <a:t>učenici pripremaju krumpiraču</a:t>
            </a:r>
            <a:endParaRPr lang="en-US" dirty="0"/>
          </a:p>
        </p:txBody>
      </p:sp>
      <p:pic>
        <p:nvPicPr>
          <p:cNvPr id="7" name="Content Placeholder 6" descr="IMG_2415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45" y="2635448"/>
            <a:ext cx="4418443" cy="331383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4869160"/>
            <a:ext cx="4248472" cy="792089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r-HR" dirty="0" smtClean="0"/>
              <a:t>priprema se i dobar, kalorični obrok</a:t>
            </a:r>
            <a:endParaRPr lang="en-US" dirty="0"/>
          </a:p>
        </p:txBody>
      </p:sp>
      <p:pic>
        <p:nvPicPr>
          <p:cNvPr id="8" name="Content Placeholder 7" descr="IMG_2420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933718"/>
            <a:ext cx="4392488" cy="3294366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260648"/>
            <a:ext cx="7920880" cy="1031891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r-HR" sz="2600" dirty="0" smtClean="0"/>
              <a:t>osim kuhanja i pripremanja kolača učenici su imali zadatak da urede stol  u stilu večere za pet</a:t>
            </a:r>
            <a:endParaRPr lang="en-US" sz="2600" dirty="0"/>
          </a:p>
        </p:txBody>
      </p:sp>
      <p:pic>
        <p:nvPicPr>
          <p:cNvPr id="7" name="Content Placeholder 6" descr="IMG_2404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41" y="1916832"/>
            <a:ext cx="4336743" cy="3252557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1560" y="5517232"/>
            <a:ext cx="7200800" cy="648072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r-HR" sz="2800" dirty="0" smtClean="0"/>
              <a:t>stolovi izgledaju vrhunski, prosudite sami</a:t>
            </a:r>
            <a:endParaRPr lang="en-US" sz="2800" dirty="0"/>
          </a:p>
        </p:txBody>
      </p:sp>
      <p:pic>
        <p:nvPicPr>
          <p:cNvPr id="8" name="Content Placeholder 7" descr="IMG_2430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916832"/>
            <a:ext cx="4320480" cy="324036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764704"/>
            <a:ext cx="8579296" cy="639762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r-HR" sz="3200" dirty="0" smtClean="0"/>
              <a:t>učenici su na jedan dan postali spretni konobari </a:t>
            </a:r>
            <a:endParaRPr lang="en-US" sz="3200" dirty="0"/>
          </a:p>
        </p:txBody>
      </p:sp>
      <p:pic>
        <p:nvPicPr>
          <p:cNvPr id="7" name="Content Placeholder 6" descr="IMG_2437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348880"/>
            <a:ext cx="4040188" cy="3030141"/>
          </a:xfrm>
        </p:spPr>
      </p:pic>
      <p:pic>
        <p:nvPicPr>
          <p:cNvPr id="8" name="Content Placeholder 7" descr="IMG_2448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348880"/>
            <a:ext cx="4041774" cy="3031331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332656"/>
            <a:ext cx="8784976" cy="1460519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r-HR" sz="3000" dirty="0" smtClean="0"/>
              <a:t>stručni žiri koji je ocjenjivao pripremljena jela i kolače sastojao se od sljedećih članova: ravnateljica, učiteljica mađarskog jezika, kuharica i jedan predstavnik učenika </a:t>
            </a:r>
          </a:p>
        </p:txBody>
      </p:sp>
      <p:pic>
        <p:nvPicPr>
          <p:cNvPr id="7" name="Content Placeholder 6" descr="IMG_2442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348880"/>
            <a:ext cx="4040188" cy="3030141"/>
          </a:xfrm>
        </p:spPr>
      </p:pic>
      <p:pic>
        <p:nvPicPr>
          <p:cNvPr id="8" name="Content Placeholder 7" descr="IMG_2449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348880"/>
            <a:ext cx="4041775" cy="3031331"/>
          </a:xfrm>
        </p:spPr>
      </p:pic>
      <p:sp>
        <p:nvSpPr>
          <p:cNvPr id="2" name="Pravokutnik 1"/>
          <p:cNvSpPr/>
          <p:nvPr/>
        </p:nvSpPr>
        <p:spPr>
          <a:xfrm>
            <a:off x="1259632" y="5661248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itchFamily="34" charset="0"/>
              <a:buChar char="•"/>
            </a:pPr>
            <a:r>
              <a:rPr lang="hr-HR" sz="3200" b="1" dirty="0" smtClean="0">
                <a:solidFill>
                  <a:prstClr val="black"/>
                </a:solidFill>
              </a:rPr>
              <a:t>i pobjednik je – </a:t>
            </a:r>
            <a:r>
              <a:rPr lang="hr-HR" sz="4800" b="1" dirty="0" smtClean="0">
                <a:solidFill>
                  <a:srgbClr val="FF0000"/>
                </a:solidFill>
              </a:rPr>
              <a:t>8. RAZRED</a:t>
            </a:r>
            <a:endParaRPr lang="hr-HR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hr-HR" sz="3600" b="1" dirty="0" smtClean="0">
                <a:solidFill>
                  <a:srgbClr val="009900"/>
                </a:solidFill>
              </a:rPr>
              <a:t>LISTOPAD</a:t>
            </a:r>
            <a:endParaRPr lang="en-US" sz="3600" b="1" dirty="0">
              <a:solidFill>
                <a:srgbClr val="0099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980728"/>
            <a:ext cx="4392488" cy="1285884"/>
          </a:xfrm>
        </p:spPr>
        <p:txBody>
          <a:bodyPr>
            <a:normAutofit fontScale="62500" lnSpcReduction="20000"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hr-HR" sz="3600" dirty="0"/>
              <a:t>u</a:t>
            </a:r>
            <a:r>
              <a:rPr lang="hr-HR" sz="3600" dirty="0" smtClean="0"/>
              <a:t>čenici 8. razreda sudjelovali su u uređivanju i obnavljanju školskog okoliša. </a:t>
            </a:r>
          </a:p>
          <a:p>
            <a:endParaRPr lang="en-US" dirty="0"/>
          </a:p>
        </p:txBody>
      </p:sp>
      <p:pic>
        <p:nvPicPr>
          <p:cNvPr id="7" name="Content Placeholder 6" descr="IMG_2497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348880"/>
            <a:ext cx="4040188" cy="330815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6" y="980728"/>
            <a:ext cx="4319463" cy="1357322"/>
          </a:xfrm>
        </p:spPr>
        <p:txBody>
          <a:bodyPr>
            <a:normAutofit fontScale="92500" lnSpcReduction="20000"/>
          </a:bodyPr>
          <a:lstStyle/>
          <a:p>
            <a:endParaRPr lang="hr-HR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hr-HR" sz="2500" dirty="0"/>
              <a:t>k</a:t>
            </a:r>
            <a:r>
              <a:rPr lang="hr-HR" sz="2500" dirty="0" smtClean="0"/>
              <a:t>upljenje sadnice učenici su zasadili na za to predviđena mjesta.</a:t>
            </a:r>
            <a:endParaRPr lang="en-US" sz="2500" dirty="0" smtClean="0"/>
          </a:p>
          <a:p>
            <a:endParaRPr lang="en-US" dirty="0"/>
          </a:p>
        </p:txBody>
      </p:sp>
      <p:pic>
        <p:nvPicPr>
          <p:cNvPr id="8" name="Content Placeholder 7" descr="IMG_2500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2348880"/>
            <a:ext cx="4041775" cy="331708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IMG_2509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16632"/>
            <a:ext cx="4968552" cy="3312368"/>
          </a:xfrm>
        </p:spPr>
      </p:pic>
      <p:pic>
        <p:nvPicPr>
          <p:cNvPr id="8" name="Content Placeholder 7" descr="IMG_2511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3531001"/>
            <a:ext cx="4912407" cy="3210367"/>
          </a:xfrm>
        </p:spPr>
      </p:pic>
      <p:sp>
        <p:nvSpPr>
          <p:cNvPr id="2" name="TekstniOkvir 1"/>
          <p:cNvSpPr txBox="1"/>
          <p:nvPr/>
        </p:nvSpPr>
        <p:spPr>
          <a:xfrm>
            <a:off x="5320929" y="918410"/>
            <a:ext cx="3600399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sz="2300" b="1" dirty="0" smtClean="0"/>
              <a:t>Gledaj kako se to radi. Prvo iskopaš dovoljno duboku rupu. </a:t>
            </a:r>
            <a:endParaRPr lang="hr-HR" sz="2300" b="1" dirty="0"/>
          </a:p>
        </p:txBody>
      </p:sp>
      <p:sp>
        <p:nvSpPr>
          <p:cNvPr id="3" name="TekstniOkvir 2"/>
          <p:cNvSpPr txBox="1"/>
          <p:nvPr/>
        </p:nvSpPr>
        <p:spPr>
          <a:xfrm>
            <a:off x="179512" y="4437112"/>
            <a:ext cx="3600399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sz="2300" b="1" dirty="0" smtClean="0"/>
              <a:t>Zatim staviš biljku, zatrpaš, utabaš i zaliješ. Kužiš?!</a:t>
            </a:r>
            <a:endParaRPr lang="hr-HR" sz="23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IMG_2513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052736"/>
            <a:ext cx="4752528" cy="3601645"/>
          </a:xfrm>
        </p:spPr>
      </p:pic>
      <p:pic>
        <p:nvPicPr>
          <p:cNvPr id="8" name="Content Placeholder 7" descr="IMG_2514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439225" y="1329527"/>
            <a:ext cx="5094646" cy="3820984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5157192"/>
            <a:ext cx="3743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1"/>
            <a:ext cx="8229600" cy="1143000"/>
          </a:xfrm>
        </p:spPr>
        <p:txBody>
          <a:bodyPr>
            <a:normAutofit/>
          </a:bodyPr>
          <a:lstStyle/>
          <a:p>
            <a:r>
              <a:rPr lang="hr-HR" sz="3600" b="1" dirty="0" smtClean="0">
                <a:solidFill>
                  <a:srgbClr val="009900"/>
                </a:solidFill>
              </a:rPr>
              <a:t>STUDENI</a:t>
            </a:r>
            <a:endParaRPr lang="en-US" sz="3600" b="1" dirty="0">
              <a:solidFill>
                <a:srgbClr val="0099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00108"/>
            <a:ext cx="8115328" cy="1174767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r-HR" dirty="0" smtClean="0"/>
              <a:t>učenici pripremaju sadnice muškatla za nadolazeće proljeće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dirty="0" smtClean="0"/>
              <a:t>u studenom je na oranici iza škole obavljeno zimsko oranje i bacanje gnojiva</a:t>
            </a:r>
            <a:endParaRPr lang="en-US" dirty="0"/>
          </a:p>
        </p:txBody>
      </p:sp>
      <p:pic>
        <p:nvPicPr>
          <p:cNvPr id="7" name="Content Placeholder 6" descr="SAM_0507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pic>
        <p:nvPicPr>
          <p:cNvPr id="8" name="Content Placeholder 7" descr="SAM_0503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AM_0505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544596"/>
            <a:ext cx="4824536" cy="3618402"/>
          </a:xfrm>
        </p:spPr>
      </p:pic>
      <p:pic>
        <p:nvPicPr>
          <p:cNvPr id="8" name="Content Placeholder 7" descr="SAM_0506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96366" y="1676442"/>
            <a:ext cx="4989644" cy="374223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hr-HR" sz="3600" b="1" dirty="0" smtClean="0">
                <a:solidFill>
                  <a:srgbClr val="009900"/>
                </a:solidFill>
              </a:rPr>
              <a:t>PROSINAC</a:t>
            </a:r>
            <a:endParaRPr lang="en-US" sz="3600" b="1" dirty="0">
              <a:solidFill>
                <a:srgbClr val="0099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51" y="1412776"/>
            <a:ext cx="4464496" cy="960453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r-HR" sz="2300" dirty="0"/>
              <a:t>u</a:t>
            </a:r>
            <a:r>
              <a:rPr lang="hr-HR" sz="2300" dirty="0" smtClean="0"/>
              <a:t>čenici su tehnikom batika nacrtali jaslice te izrađivali ukrase za hol škole. </a:t>
            </a:r>
            <a:endParaRPr lang="en-US" sz="2300" dirty="0"/>
          </a:p>
        </p:txBody>
      </p:sp>
      <p:pic>
        <p:nvPicPr>
          <p:cNvPr id="7" name="Content Placeholder 6" descr="SAM_0538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956" y="2635448"/>
            <a:ext cx="4322432" cy="3241824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052736"/>
            <a:ext cx="4247455" cy="990441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r-HR" sz="2300" dirty="0"/>
              <a:t>u</a:t>
            </a:r>
            <a:r>
              <a:rPr lang="hr-HR" sz="2300" dirty="0" smtClean="0"/>
              <a:t>čenici su izrađivali pahuljice tehnikom izrezivanja iz papira.</a:t>
            </a:r>
            <a:endParaRPr lang="en-US" sz="2300" dirty="0"/>
          </a:p>
        </p:txBody>
      </p:sp>
      <p:pic>
        <p:nvPicPr>
          <p:cNvPr id="8" name="Content Placeholder 7" descr="SAM_0543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2634853"/>
            <a:ext cx="4323226" cy="3242419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G_2288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088" y="2348706"/>
            <a:ext cx="4320712" cy="3240534"/>
          </a:xfrm>
        </p:spPr>
      </p:pic>
      <p:pic>
        <p:nvPicPr>
          <p:cNvPr id="6" name="Content Placeholder 5" descr="IMG_2294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348706"/>
            <a:ext cx="4320712" cy="3240534"/>
          </a:xfrm>
        </p:spPr>
      </p:pic>
      <p:sp>
        <p:nvSpPr>
          <p:cNvPr id="8" name="TekstniOkvir 7"/>
          <p:cNvSpPr txBox="1"/>
          <p:nvPr/>
        </p:nvSpPr>
        <p:spPr>
          <a:xfrm>
            <a:off x="611560" y="332656"/>
            <a:ext cx="813690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 smtClean="0">
                <a:solidFill>
                  <a:srgbClr val="009900"/>
                </a:solidFill>
              </a:rPr>
              <a:t>RUJAN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2400" b="1" dirty="0" smtClean="0">
                <a:solidFill>
                  <a:prstClr val="black"/>
                </a:solidFill>
                <a:ea typeface="+mj-ea"/>
                <a:cs typeface="+mj-cs"/>
              </a:rPr>
              <a:t>učenici </a:t>
            </a:r>
            <a:r>
              <a:rPr lang="hr-HR" sz="2400" b="1" dirty="0">
                <a:solidFill>
                  <a:prstClr val="black"/>
                </a:solidFill>
                <a:ea typeface="+mj-ea"/>
                <a:cs typeface="+mj-cs"/>
              </a:rPr>
              <a:t>od 5. do 8. razreda uključili su se u akciju vađenja krumpira koji je zasađen prošle školske </a:t>
            </a:r>
            <a:r>
              <a:rPr lang="hr-HR" sz="2400" b="1" dirty="0" smtClean="0">
                <a:solidFill>
                  <a:prstClr val="black"/>
                </a:solidFill>
                <a:ea typeface="+mj-ea"/>
                <a:cs typeface="+mj-cs"/>
              </a:rPr>
              <a:t>godine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2400" b="1" dirty="0">
                <a:solidFill>
                  <a:prstClr val="black"/>
                </a:solidFill>
                <a:ea typeface="+mj-ea"/>
                <a:cs typeface="+mj-cs"/>
              </a:rPr>
              <a:t>krumpir je povađen te sortiran u vreće za prodaju</a:t>
            </a:r>
            <a:endParaRPr lang="hr-HR" sz="2400" b="1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marL="285750" indent="-285750">
              <a:buFont typeface="Arial" pitchFamily="34" charset="0"/>
              <a:buChar char="•"/>
            </a:pPr>
            <a:endParaRPr lang="hr-HR" dirty="0" smtClean="0"/>
          </a:p>
          <a:p>
            <a:pPr marL="285750" indent="-285750">
              <a:buFont typeface="Arial" pitchFamily="34" charset="0"/>
              <a:buChar char="•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5105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AM_0541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30" y="3510000"/>
            <a:ext cx="4934122" cy="3348000"/>
          </a:xfrm>
        </p:spPr>
      </p:pic>
      <p:pic>
        <p:nvPicPr>
          <p:cNvPr id="6" name="Content Placeholder 5" descr="SAM_0544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287" y="0"/>
            <a:ext cx="4857926" cy="3348000"/>
          </a:xfrm>
        </p:spPr>
      </p:pic>
      <p:sp>
        <p:nvSpPr>
          <p:cNvPr id="2" name="Zvijezda sa 7 krakova 1"/>
          <p:cNvSpPr/>
          <p:nvPr/>
        </p:nvSpPr>
        <p:spPr>
          <a:xfrm>
            <a:off x="1043608" y="976021"/>
            <a:ext cx="1850504" cy="156247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0677" y="4221088"/>
            <a:ext cx="1878013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>
                <a:solidFill>
                  <a:srgbClr val="009900"/>
                </a:solidFill>
              </a:rPr>
              <a:t>SIJEČANJ</a:t>
            </a:r>
            <a:endParaRPr lang="en-US" sz="3200" b="1" dirty="0">
              <a:solidFill>
                <a:srgbClr val="0099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51" y="1484784"/>
            <a:ext cx="4040188" cy="639762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r-HR" sz="2300" dirty="0"/>
              <a:t>u</a:t>
            </a:r>
            <a:r>
              <a:rPr lang="hr-HR" sz="2300" dirty="0" smtClean="0"/>
              <a:t>čenici 8. razreda pridružili su se projektu „Za Afriku”</a:t>
            </a:r>
            <a:endParaRPr lang="en-US" sz="2300" dirty="0"/>
          </a:p>
        </p:txBody>
      </p:sp>
      <p:pic>
        <p:nvPicPr>
          <p:cNvPr id="7" name="Content Placeholder 6" descr="SAM_0565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45" y="2635448"/>
            <a:ext cx="4418443" cy="331383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1115" y="1484784"/>
            <a:ext cx="4536504" cy="639762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r-HR" sz="2300" dirty="0"/>
              <a:t>i</a:t>
            </a:r>
            <a:r>
              <a:rPr lang="hr-HR" sz="2300" dirty="0" smtClean="0"/>
              <a:t>zrađivali su privjeske za ključeve te ih prodavali za Dan škole</a:t>
            </a:r>
            <a:endParaRPr lang="en-US" sz="2300" dirty="0"/>
          </a:p>
        </p:txBody>
      </p:sp>
      <p:pic>
        <p:nvPicPr>
          <p:cNvPr id="8" name="Content Placeholder 7" descr="SAM_0567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2634853"/>
            <a:ext cx="4419236" cy="3314427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260648"/>
            <a:ext cx="7920880" cy="108012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r-HR" dirty="0" smtClean="0"/>
              <a:t>Osim privjesaka za ključeve, učenici su od </a:t>
            </a:r>
            <a:r>
              <a:rPr lang="hr-HR" dirty="0" err="1" smtClean="0"/>
              <a:t>hamer</a:t>
            </a:r>
            <a:r>
              <a:rPr lang="hr-HR" dirty="0" smtClean="0"/>
              <a:t> papira i boja izrađivali označivače za knjige koje su potop plastificirali te također prodavali za Dan škole.</a:t>
            </a:r>
            <a:endParaRPr lang="en-US" dirty="0"/>
          </a:p>
        </p:txBody>
      </p:sp>
      <p:pic>
        <p:nvPicPr>
          <p:cNvPr id="7" name="Content Placeholder 6" descr="SAM_0568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772816"/>
            <a:ext cx="4328220" cy="324616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7584" y="5589240"/>
            <a:ext cx="8047335" cy="648073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r-HR" sz="2800" dirty="0" smtClean="0"/>
              <a:t>Prikupljena sredstva donirali smo za djecu Afrike.</a:t>
            </a:r>
            <a:endParaRPr lang="en-US" sz="2800" dirty="0"/>
          </a:p>
        </p:txBody>
      </p:sp>
      <p:pic>
        <p:nvPicPr>
          <p:cNvPr id="8" name="Content Placeholder 7" descr="SAM_0570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772816"/>
            <a:ext cx="4329807" cy="324735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AM_0574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6632"/>
            <a:ext cx="4446352" cy="4168484"/>
          </a:xfrm>
        </p:spPr>
      </p:pic>
      <p:pic>
        <p:nvPicPr>
          <p:cNvPr id="6" name="Content Placeholder 5" descr="SAM_0572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2564904"/>
            <a:ext cx="4248472" cy="4156889"/>
          </a:xfr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836712"/>
            <a:ext cx="3995935" cy="77242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5157192"/>
            <a:ext cx="399891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1"/>
            <a:ext cx="8229600" cy="1143000"/>
          </a:xfrm>
        </p:spPr>
        <p:txBody>
          <a:bodyPr>
            <a:normAutofit/>
          </a:bodyPr>
          <a:lstStyle/>
          <a:p>
            <a:r>
              <a:rPr lang="hr-HR" sz="3600" b="1" dirty="0" smtClean="0">
                <a:solidFill>
                  <a:srgbClr val="009900"/>
                </a:solidFill>
              </a:rPr>
              <a:t>VELJAČA</a:t>
            </a:r>
            <a:endParaRPr lang="en-US" sz="3600" b="1" dirty="0">
              <a:solidFill>
                <a:srgbClr val="0099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340768"/>
            <a:ext cx="4173860" cy="978123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r-HR" sz="2300" dirty="0" smtClean="0"/>
              <a:t>učenici 8.razreda izrađivali su domaće sapune hladnom tehnikom</a:t>
            </a:r>
            <a:endParaRPr lang="en-US" sz="2300" dirty="0"/>
          </a:p>
        </p:txBody>
      </p:sp>
      <p:pic>
        <p:nvPicPr>
          <p:cNvPr id="7" name="Content Placeholder 6" descr="SAM_0508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956" y="2635448"/>
            <a:ext cx="4322432" cy="3241824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196752"/>
            <a:ext cx="4319463" cy="1122139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r-HR" sz="2300" dirty="0" smtClean="0"/>
              <a:t>cilj radionice bio je povezivanje dvije prirodnih znanosti kemije i biologije</a:t>
            </a:r>
            <a:endParaRPr lang="en-US" sz="2300" dirty="0"/>
          </a:p>
        </p:txBody>
      </p:sp>
      <p:pic>
        <p:nvPicPr>
          <p:cNvPr id="8" name="Content Placeholder 7" descr="SAM_0510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2634853"/>
            <a:ext cx="4323226" cy="3242419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404664"/>
            <a:ext cx="8640960" cy="1460519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r-HR" sz="3200" dirty="0" smtClean="0"/>
              <a:t>od kemikalija koristili smo natrijev hidroksid, destiliranu vodu, ulje i eterična ulja lavande i naranče</a:t>
            </a:r>
            <a:endParaRPr lang="en-US" sz="3200" dirty="0"/>
          </a:p>
        </p:txBody>
      </p:sp>
      <p:pic>
        <p:nvPicPr>
          <p:cNvPr id="7" name="Content Placeholder 6" descr="SAM_0513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09" y="2348880"/>
            <a:ext cx="4422279" cy="3316709"/>
          </a:xfrm>
        </p:spPr>
      </p:pic>
      <p:pic>
        <p:nvPicPr>
          <p:cNvPr id="8" name="Content Placeholder 7" descr="SAM_0516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2348881"/>
            <a:ext cx="4423072" cy="3317304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AM_0518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7" y="260647"/>
            <a:ext cx="4038601" cy="3028951"/>
          </a:xfrm>
        </p:spPr>
      </p:pic>
      <p:pic>
        <p:nvPicPr>
          <p:cNvPr id="6" name="Content Placeholder 5" descr="SAM_0519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260648"/>
            <a:ext cx="4035867" cy="3024336"/>
          </a:xfrm>
        </p:spPr>
      </p:pic>
      <p:pic>
        <p:nvPicPr>
          <p:cNvPr id="7" name="Content Placeholder 4" descr="SAM_0525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573016"/>
            <a:ext cx="4038600" cy="3028950"/>
          </a:xfrm>
          <a:prstGeom prst="rect">
            <a:avLst/>
          </a:prstGeom>
        </p:spPr>
      </p:pic>
      <p:pic>
        <p:nvPicPr>
          <p:cNvPr id="8" name="Content Placeholder 5" descr="SAM_0527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573016"/>
            <a:ext cx="4038600" cy="3028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AM_0532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284984"/>
            <a:ext cx="4399011" cy="3299258"/>
          </a:xfrm>
        </p:spPr>
      </p:pic>
      <p:pic>
        <p:nvPicPr>
          <p:cNvPr id="6" name="Content Placeholder 5" descr="SAM_0535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32656"/>
            <a:ext cx="4399011" cy="3299258"/>
          </a:xfrm>
        </p:spPr>
      </p:pic>
      <p:pic>
        <p:nvPicPr>
          <p:cNvPr id="4" name="Picture 2" descr="E:\GIMP-OŠ Mate WEB\OŠ Mate-WEB\slike\slike modula\zadruga\grb zadruge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548679"/>
            <a:ext cx="2188269" cy="216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E:\GIMP-OŠ Mate WEB\OŠ Mate-WEB\slike\slike modula\zadruga\zadruga mato lovra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7942" y="4718801"/>
            <a:ext cx="3743070" cy="74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4867"/>
            <a:ext cx="8229600" cy="1143000"/>
          </a:xfrm>
        </p:spPr>
        <p:txBody>
          <a:bodyPr>
            <a:normAutofit/>
          </a:bodyPr>
          <a:lstStyle/>
          <a:p>
            <a:r>
              <a:rPr lang="hr-HR" sz="3600" b="1" dirty="0" smtClean="0">
                <a:solidFill>
                  <a:srgbClr val="009900"/>
                </a:solidFill>
              </a:rPr>
              <a:t>OŽUJAK</a:t>
            </a:r>
            <a:endParaRPr lang="en-US" sz="3600" b="1" dirty="0">
              <a:solidFill>
                <a:srgbClr val="0099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2984"/>
            <a:ext cx="8258204" cy="1031891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r-HR" sz="2800" dirty="0" smtClean="0"/>
              <a:t>obilazak oranice, briga za sadnice muškatla i cvijeća u holu škole, obilazak kamenjara i zasađenih sadnica </a:t>
            </a:r>
            <a:endParaRPr lang="en-US" sz="2800" dirty="0"/>
          </a:p>
        </p:txBody>
      </p:sp>
      <p:pic>
        <p:nvPicPr>
          <p:cNvPr id="7" name="Content Placeholder 6" descr="IMG_2541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956" y="2635448"/>
            <a:ext cx="4322432" cy="3241824"/>
          </a:xfrm>
        </p:spPr>
      </p:pic>
      <p:pic>
        <p:nvPicPr>
          <p:cNvPr id="8" name="Content Placeholder 7" descr="IMG_1286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2634853"/>
            <a:ext cx="4323226" cy="3242419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26368"/>
          </a:xfrm>
        </p:spPr>
        <p:txBody>
          <a:bodyPr>
            <a:normAutofit/>
          </a:bodyPr>
          <a:lstStyle/>
          <a:p>
            <a:r>
              <a:rPr lang="hr-HR" sz="3600" b="1" dirty="0" smtClean="0">
                <a:solidFill>
                  <a:srgbClr val="009900"/>
                </a:solidFill>
              </a:rPr>
              <a:t>TRAVANJ</a:t>
            </a:r>
            <a:endParaRPr lang="en-US" sz="3600" b="1" dirty="0">
              <a:solidFill>
                <a:srgbClr val="0099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8115328" cy="1103329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r-HR" sz="2300" dirty="0" smtClean="0"/>
              <a:t>na oranici je 27.4. obavljeno "</a:t>
            </a:r>
            <a:r>
              <a:rPr lang="hr-HR" sz="2300" dirty="0" err="1" smtClean="0"/>
              <a:t>krimblanje</a:t>
            </a:r>
            <a:r>
              <a:rPr lang="hr-HR" sz="2300" dirty="0" smtClean="0"/>
              <a:t>“-priprema za sjetvu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hr-HR" sz="2300" dirty="0" smtClean="0"/>
              <a:t>učenici 8. razreda obišli su </a:t>
            </a:r>
            <a:r>
              <a:rPr lang="hr-HR" sz="2300" dirty="0" err="1" smtClean="0"/>
              <a:t>komposište</a:t>
            </a:r>
            <a:r>
              <a:rPr lang="hr-HR" sz="2300" dirty="0" smtClean="0"/>
              <a:t> te prosijali zemlju za sadnju sadnica muškatla ispred školskog ulaza</a:t>
            </a:r>
            <a:endParaRPr lang="en-US" sz="2300" dirty="0"/>
          </a:p>
        </p:txBody>
      </p:sp>
      <p:pic>
        <p:nvPicPr>
          <p:cNvPr id="7" name="Content Placeholder 6" descr="SAM_0630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852936"/>
            <a:ext cx="4418443" cy="3313832"/>
          </a:xfrm>
        </p:spPr>
      </p:pic>
      <p:pic>
        <p:nvPicPr>
          <p:cNvPr id="8" name="Content Placeholder 7" descr="SAM_0636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852936"/>
            <a:ext cx="4391471" cy="329360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G_2302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476672"/>
            <a:ext cx="4344112" cy="3258084"/>
          </a:xfrm>
        </p:spPr>
      </p:pic>
      <p:pic>
        <p:nvPicPr>
          <p:cNvPr id="6" name="Content Placeholder 5" descr="IMG_2304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140968"/>
            <a:ext cx="4344112" cy="3258084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5788" y="404664"/>
            <a:ext cx="2189163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797152"/>
            <a:ext cx="3743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764704"/>
            <a:ext cx="8291264" cy="1381261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r-HR" sz="2800" dirty="0" smtClean="0"/>
              <a:t>učenici su postojeću zemlju pomiješali sa zemljom iz komposta te je tako dodatno oplemenili  hranjivim tvarima</a:t>
            </a:r>
            <a:endParaRPr lang="en-US" sz="2800" dirty="0"/>
          </a:p>
        </p:txBody>
      </p:sp>
      <p:pic>
        <p:nvPicPr>
          <p:cNvPr id="7" name="Content Placeholder 6" descr="SAM_0638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45" y="2635448"/>
            <a:ext cx="4418443" cy="3313832"/>
          </a:xfrm>
        </p:spPr>
      </p:pic>
      <p:pic>
        <p:nvPicPr>
          <p:cNvPr id="8" name="Content Placeholder 7" descr="SAM_0643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2634853"/>
            <a:ext cx="4419236" cy="3314427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AM_0646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30347" y="1662595"/>
            <a:ext cx="4878874" cy="3659156"/>
          </a:xfrm>
        </p:spPr>
      </p:pic>
      <p:pic>
        <p:nvPicPr>
          <p:cNvPr id="6" name="Content Placeholder 5" descr="SAM_0647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1988840"/>
            <a:ext cx="4896544" cy="3915042"/>
          </a:xfrm>
        </p:spPr>
      </p:pic>
      <p:pic>
        <p:nvPicPr>
          <p:cNvPr id="4" name="Picture 3" descr="E:\GIMP-OŠ Mate WEB\OŠ Mate-WEB\slike\slike modula\zadruga\zadruga mato lovra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620688"/>
            <a:ext cx="3743070" cy="74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>
                <a:solidFill>
                  <a:srgbClr val="009900"/>
                </a:solidFill>
              </a:rPr>
              <a:t>SVIBANJ</a:t>
            </a:r>
            <a:r>
              <a:rPr lang="hr-HR" sz="3600" b="1" dirty="0" smtClean="0"/>
              <a:t/>
            </a:r>
            <a:br>
              <a:rPr lang="hr-HR" sz="3600" b="1" dirty="0" smtClean="0"/>
            </a:br>
            <a:endParaRPr lang="en-US" sz="27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5949280"/>
            <a:ext cx="4040188" cy="639762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r-HR" dirty="0" smtClean="0"/>
              <a:t>učenici 7. razreda istraživali su  svojstva i sastav soje</a:t>
            </a:r>
            <a:endParaRPr lang="en-US" dirty="0"/>
          </a:p>
        </p:txBody>
      </p:sp>
      <p:pic>
        <p:nvPicPr>
          <p:cNvPr id="7" name="Content Placeholder 6" descr="SAM_0670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348880"/>
            <a:ext cx="4326268" cy="324470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8024" y="5949280"/>
            <a:ext cx="4041775" cy="639762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r-HR" dirty="0" smtClean="0"/>
              <a:t>na osnovu podataka izradili su plakat koji su </a:t>
            </a:r>
            <a:r>
              <a:rPr lang="hr-HR" sz="2600" dirty="0" smtClean="0"/>
              <a:t>izložili</a:t>
            </a:r>
            <a:r>
              <a:rPr lang="hr-HR" dirty="0" smtClean="0"/>
              <a:t> u holu škole</a:t>
            </a:r>
            <a:endParaRPr lang="en-US" dirty="0"/>
          </a:p>
        </p:txBody>
      </p:sp>
      <p:pic>
        <p:nvPicPr>
          <p:cNvPr id="8" name="Content Placeholder 7" descr="SAM_0669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0733" y="2348880"/>
            <a:ext cx="4247455" cy="3185591"/>
          </a:xfrm>
        </p:spPr>
      </p:pic>
      <p:sp>
        <p:nvSpPr>
          <p:cNvPr id="4" name="Pravokutnik 3"/>
          <p:cNvSpPr/>
          <p:nvPr/>
        </p:nvSpPr>
        <p:spPr>
          <a:xfrm>
            <a:off x="1187624" y="1278999"/>
            <a:ext cx="69020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sz="3200" b="1" dirty="0" smtClean="0"/>
              <a:t>nadnevka </a:t>
            </a:r>
            <a:r>
              <a:rPr lang="hr-HR" sz="3200" b="1" dirty="0"/>
              <a:t>4.5. obavljena je sjetva soje</a:t>
            </a:r>
            <a:endParaRPr lang="hr-HR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SAM_0674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8199586" cy="6149689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536" y="13648"/>
            <a:ext cx="4752528" cy="1143000"/>
          </a:xfrm>
        </p:spPr>
        <p:txBody>
          <a:bodyPr>
            <a:normAutofit/>
          </a:bodyPr>
          <a:lstStyle/>
          <a:p>
            <a:r>
              <a:rPr lang="hr-HR" sz="3600" b="1" dirty="0" smtClean="0">
                <a:solidFill>
                  <a:srgbClr val="009900"/>
                </a:solidFill>
              </a:rPr>
              <a:t>LIPANJ</a:t>
            </a:r>
            <a:endParaRPr lang="en-US" sz="3600" b="1" dirty="0">
              <a:solidFill>
                <a:srgbClr val="0099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772816"/>
            <a:ext cx="4040188" cy="1368152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r-HR" sz="2300" dirty="0" smtClean="0"/>
              <a:t>obilazak polja </a:t>
            </a:r>
            <a:r>
              <a:rPr lang="hr-HR" sz="2300" dirty="0" err="1" smtClean="0"/>
              <a:t>zaseđenog</a:t>
            </a:r>
            <a:r>
              <a:rPr lang="hr-HR" sz="2300" dirty="0" smtClean="0"/>
              <a:t> sojom i uređenje školskog kamenjara</a:t>
            </a:r>
            <a:br>
              <a:rPr lang="hr-HR" sz="2300" dirty="0" smtClean="0"/>
            </a:br>
            <a:endParaRPr lang="en-US" sz="2300" dirty="0"/>
          </a:p>
        </p:txBody>
      </p:sp>
      <p:pic>
        <p:nvPicPr>
          <p:cNvPr id="7" name="Content Placeholder 6" descr="SAM_0685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284984"/>
            <a:ext cx="4418443" cy="331383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040" y="5373216"/>
            <a:ext cx="4041775" cy="1031891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r-HR" sz="2300" dirty="0" smtClean="0"/>
              <a:t>sistematizacija ovgodišnjeg rada zadruge te odlazak na ljetne praznike</a:t>
            </a:r>
            <a:endParaRPr lang="en-US" sz="2300" dirty="0"/>
          </a:p>
        </p:txBody>
      </p:sp>
      <p:pic>
        <p:nvPicPr>
          <p:cNvPr id="8" name="Content Placeholder 7" descr="SAM_0688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656373" y="752339"/>
            <a:ext cx="4509591" cy="410227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pPr marL="571500" indent="-571500" algn="l">
              <a:buFont typeface="Arial" pitchFamily="34" charset="0"/>
              <a:buChar char="•"/>
            </a:pPr>
            <a:r>
              <a:rPr lang="hr-HR" sz="3400" b="1" dirty="0" smtClean="0"/>
              <a:t>u sortiranju i pakiranju krumpira u vreće pomogle su naše tete spremačice </a:t>
            </a:r>
            <a:endParaRPr lang="en-US" sz="3400" b="1" dirty="0"/>
          </a:p>
        </p:txBody>
      </p:sp>
      <p:pic>
        <p:nvPicPr>
          <p:cNvPr id="5" name="Content Placeholder 4" descr="IMG_2339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77" y="2348706"/>
            <a:ext cx="4416723" cy="3312542"/>
          </a:xfrm>
        </p:spPr>
      </p:pic>
      <p:pic>
        <p:nvPicPr>
          <p:cNvPr id="6" name="Content Placeholder 5" descr="IMG_2340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199" y="2348706"/>
            <a:ext cx="4416723" cy="331254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U mjesecu rujnu, učenici od 5.do 8. razreda  sudjelovali su u projektu “</a:t>
            </a:r>
            <a:r>
              <a:rPr lang="hr-HR" sz="3200" b="1" dirty="0" smtClean="0">
                <a:solidFill>
                  <a:srgbClr val="FF0000"/>
                </a:solidFill>
              </a:rPr>
              <a:t>Dani krumpira</a:t>
            </a:r>
            <a:r>
              <a:rPr lang="hr-HR" sz="3200" b="1" dirty="0" smtClean="0"/>
              <a:t>”</a:t>
            </a:r>
            <a:endParaRPr lang="en-US" sz="3200" b="1" dirty="0"/>
          </a:p>
        </p:txBody>
      </p:sp>
      <p:pic>
        <p:nvPicPr>
          <p:cNvPr id="7" name="Content Placeholder 6" descr="IMG_2357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252" y="1988840"/>
            <a:ext cx="4320480" cy="324036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032" y="5733256"/>
            <a:ext cx="4041775" cy="639762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r-HR" dirty="0" smtClean="0"/>
              <a:t>u projektu su sudjelovali i učitelji</a:t>
            </a:r>
            <a:endParaRPr lang="en-US" dirty="0"/>
          </a:p>
        </p:txBody>
      </p:sp>
      <p:pic>
        <p:nvPicPr>
          <p:cNvPr id="8" name="Content Placeholder 7" descr="IMG_2358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988840"/>
            <a:ext cx="4320480" cy="3240360"/>
          </a:xfrm>
        </p:spPr>
      </p:pic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67544" y="5661248"/>
            <a:ext cx="4040188" cy="690091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r-HR" dirty="0" smtClean="0"/>
              <a:t>učenici su pripremali kolače i druge obroke od krumpira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7000">
        <p14:glitter pattern="hexagon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692696"/>
            <a:ext cx="8115328" cy="1174767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r-HR" sz="3200" dirty="0" smtClean="0"/>
              <a:t>vrijedne ruke razrednica 5. i 6.  razreda pomogle su učenicima pri izradi kolača</a:t>
            </a:r>
            <a:endParaRPr lang="en-US" sz="3200" dirty="0"/>
          </a:p>
        </p:txBody>
      </p:sp>
      <p:pic>
        <p:nvPicPr>
          <p:cNvPr id="7" name="Content Placeholder 6" descr="IMG_2365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564904"/>
            <a:ext cx="4422279" cy="3316709"/>
          </a:xfrm>
        </p:spPr>
      </p:pic>
      <p:pic>
        <p:nvPicPr>
          <p:cNvPr id="8" name="Content Placeholder 7" descr="IMG_2366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564904"/>
            <a:ext cx="4423072" cy="3317304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692696"/>
            <a:ext cx="8258204" cy="1131607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r-HR" sz="3200" dirty="0" smtClean="0"/>
              <a:t>ništa manje vrijedni nisu bili ni učenici i razrednice 7. i 8. razreda</a:t>
            </a:r>
            <a:endParaRPr lang="en-US" sz="3200" dirty="0"/>
          </a:p>
        </p:txBody>
      </p:sp>
      <p:pic>
        <p:nvPicPr>
          <p:cNvPr id="7" name="Content Placeholder 6" descr="IMG_2367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09" y="2348880"/>
            <a:ext cx="4422279" cy="3316709"/>
          </a:xfrm>
        </p:spPr>
      </p:pic>
      <p:pic>
        <p:nvPicPr>
          <p:cNvPr id="8" name="Content Placeholder 7" descr="IMG_2374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2348881"/>
            <a:ext cx="4423072" cy="3317304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32" y="908720"/>
            <a:ext cx="6995120" cy="642942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r-HR" sz="3600" dirty="0" smtClean="0"/>
              <a:t>priprema kolača je pri kraju…</a:t>
            </a:r>
            <a:endParaRPr lang="en-US" sz="3600" dirty="0"/>
          </a:p>
        </p:txBody>
      </p:sp>
      <p:pic>
        <p:nvPicPr>
          <p:cNvPr id="7" name="Content Placeholder 6" descr="IMG_2373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120" y="2420888"/>
            <a:ext cx="4326268" cy="3244701"/>
          </a:xfrm>
        </p:spPr>
      </p:pic>
      <p:pic>
        <p:nvPicPr>
          <p:cNvPr id="8" name="Content Placeholder 7" descr="IMG_2380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2420889"/>
            <a:ext cx="4327062" cy="3245296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5736" y="980728"/>
            <a:ext cx="5554960" cy="785818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r-HR" sz="3600" dirty="0" smtClean="0"/>
              <a:t>još čokolada za kraj</a:t>
            </a:r>
            <a:endParaRPr lang="en-US" sz="3600" dirty="0"/>
          </a:p>
        </p:txBody>
      </p:sp>
      <p:pic>
        <p:nvPicPr>
          <p:cNvPr id="7" name="Content Placeholder 6" descr="IMG_2388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97" y="2420888"/>
            <a:ext cx="4416491" cy="3312368"/>
          </a:xfrm>
        </p:spPr>
      </p:pic>
      <p:pic>
        <p:nvPicPr>
          <p:cNvPr id="8" name="Content Placeholder 7" descr="IMG_2385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6" y="2426587"/>
            <a:ext cx="4408892" cy="3306669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7000">
        <p14:glitter pattern="hexagon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504</Words>
  <Application>Microsoft Office PowerPoint</Application>
  <PresentationFormat>Prikaz na zaslonu (4:3)</PresentationFormat>
  <Paragraphs>53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34</vt:i4>
      </vt:variant>
    </vt:vector>
  </HeadingPairs>
  <TitlesOfParts>
    <vt:vector size="35" baseType="lpstr">
      <vt:lpstr>Office Theme</vt:lpstr>
      <vt:lpstr>DNEVNIK RADA ŠKOLSKE ZADRUGE MATO LOVRAK  ZA 2011./2012. GODINU</vt:lpstr>
      <vt:lpstr>PowerPointova prezentacija</vt:lpstr>
      <vt:lpstr>PowerPointova prezentacija</vt:lpstr>
      <vt:lpstr>u sortiranju i pakiranju krumpira u vreće pomogle su naše tete spremačice </vt:lpstr>
      <vt:lpstr>U mjesecu rujnu, učenici od 5.do 8. razreda  sudjelovali su u projektu “Dani krumpira”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LISTOPAD</vt:lpstr>
      <vt:lpstr>PowerPointova prezentacija</vt:lpstr>
      <vt:lpstr>PowerPointova prezentacija</vt:lpstr>
      <vt:lpstr>STUDENI</vt:lpstr>
      <vt:lpstr>PowerPointova prezentacija</vt:lpstr>
      <vt:lpstr>PROSINAC</vt:lpstr>
      <vt:lpstr>PowerPointova prezentacija</vt:lpstr>
      <vt:lpstr>SIJEČANJ</vt:lpstr>
      <vt:lpstr>PowerPointova prezentacija</vt:lpstr>
      <vt:lpstr>PowerPointova prezentacija</vt:lpstr>
      <vt:lpstr>VELJAČA</vt:lpstr>
      <vt:lpstr>PowerPointova prezentacija</vt:lpstr>
      <vt:lpstr>PowerPointova prezentacija</vt:lpstr>
      <vt:lpstr>PowerPointova prezentacija</vt:lpstr>
      <vt:lpstr>OŽUJAK</vt:lpstr>
      <vt:lpstr>TRAVANJ</vt:lpstr>
      <vt:lpstr>PowerPointova prezentacija</vt:lpstr>
      <vt:lpstr>PowerPointova prezentacija</vt:lpstr>
      <vt:lpstr>SVIBANJ </vt:lpstr>
      <vt:lpstr>PowerPointova prezentacija</vt:lpstr>
      <vt:lpstr>LIPANJ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IZVJEŠĆE RADA ZADRUGE ZA 2011./2012. GODINU</dc:title>
  <dc:creator>profesorice</dc:creator>
  <cp:lastModifiedBy>mzos</cp:lastModifiedBy>
  <cp:revision>60</cp:revision>
  <dcterms:created xsi:type="dcterms:W3CDTF">2012-06-08T19:46:35Z</dcterms:created>
  <dcterms:modified xsi:type="dcterms:W3CDTF">2013-02-03T20:48:31Z</dcterms:modified>
</cp:coreProperties>
</file>